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media/image6.svg" ContentType="image/svg+xml"/>
  <Override PartName="/ppt/media/image7.svg" ContentType="image/svg+xml"/>
  <Override PartName="/ppt/media/image8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"/>
  </p:notesMasterIdLst>
  <p:sldIdLst>
    <p:sldId id="258" r:id="rId3"/>
    <p:sldId id="256" r:id="rId4"/>
    <p:sldId id="257" r:id="rId6"/>
  </p:sldIdLst>
  <p:sldSz cx="14630400" cy="8229600"/>
  <p:notesSz cx="8229600" cy="14630400"/>
  <p:embeddedFontLst>
    <p:embeddedFont>
      <p:font typeface="Barlow" panose="00000800000000000000" pitchFamily="34" charset="-122"/>
      <p:bold r:id="rId10"/>
    </p:embeddedFont>
    <p:embeddedFont>
      <p:font typeface="Calibri" panose="020F0502020204030204" charset="0"/>
      <p:regular r:id="rId11"/>
      <p:bold r:id="rId12"/>
      <p:italic r:id="rId13"/>
      <p:boldItalic r:id="rId1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font" Target="fonts/font5.fntdata"/><Relationship Id="rId13" Type="http://schemas.openxmlformats.org/officeDocument/2006/relationships/font" Target="fonts/font4.fntdata"/><Relationship Id="rId12" Type="http://schemas.openxmlformats.org/officeDocument/2006/relationships/font" Target="fonts/font3.fntdata"/><Relationship Id="rId11" Type="http://schemas.openxmlformats.org/officeDocument/2006/relationships/font" Target="fonts/font2.fntdata"/><Relationship Id="rId10" Type="http://schemas.openxmlformats.org/officeDocument/2006/relationships/font" Target="fonts/font1.fntdata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sv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image" Target="../media/image7.svg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6.svg"/><Relationship Id="rId28" Type="http://schemas.openxmlformats.org/officeDocument/2006/relationships/notesSlide" Target="../notesSlides/notesSlide2.xml"/><Relationship Id="rId27" Type="http://schemas.openxmlformats.org/officeDocument/2006/relationships/slideLayout" Target="../slideLayouts/slideLayout3.xml"/><Relationship Id="rId26" Type="http://schemas.openxmlformats.org/officeDocument/2006/relationships/image" Target="../media/image4.png"/><Relationship Id="rId25" Type="http://schemas.openxmlformats.org/officeDocument/2006/relationships/tags" Target="../tags/tag20.xml"/><Relationship Id="rId24" Type="http://schemas.openxmlformats.org/officeDocument/2006/relationships/tags" Target="../tags/tag19.xml"/><Relationship Id="rId23" Type="http://schemas.openxmlformats.org/officeDocument/2006/relationships/tags" Target="../tags/tag18.xml"/><Relationship Id="rId22" Type="http://schemas.openxmlformats.org/officeDocument/2006/relationships/tags" Target="../tags/tag17.xml"/><Relationship Id="rId21" Type="http://schemas.openxmlformats.org/officeDocument/2006/relationships/tags" Target="../tags/tag16.xml"/><Relationship Id="rId20" Type="http://schemas.openxmlformats.org/officeDocument/2006/relationships/tags" Target="../tags/tag15.xml"/><Relationship Id="rId2" Type="http://schemas.openxmlformats.org/officeDocument/2006/relationships/image" Target="../media/image5.png"/><Relationship Id="rId19" Type="http://schemas.openxmlformats.org/officeDocument/2006/relationships/tags" Target="../tags/tag14.xml"/><Relationship Id="rId18" Type="http://schemas.openxmlformats.org/officeDocument/2006/relationships/image" Target="../media/image9.svg"/><Relationship Id="rId17" Type="http://schemas.openxmlformats.org/officeDocument/2006/relationships/tags" Target="../tags/tag13.xml"/><Relationship Id="rId16" Type="http://schemas.openxmlformats.org/officeDocument/2006/relationships/tags" Target="../tags/tag12.xml"/><Relationship Id="rId15" Type="http://schemas.openxmlformats.org/officeDocument/2006/relationships/tags" Target="../tags/tag11.xml"/><Relationship Id="rId14" Type="http://schemas.openxmlformats.org/officeDocument/2006/relationships/tags" Target="../tags/tag10.xml"/><Relationship Id="rId13" Type="http://schemas.openxmlformats.org/officeDocument/2006/relationships/image" Target="../media/image8.svg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Times New Roman" panose="02020603050405020304" charset="0"/>
                <a:ea typeface="Bricolage Grotesque Extra Bold" panose="020B0605040402000204" pitchFamily="34" charset="-122"/>
                <a:cs typeface="Times New Roman" panose="02020603050405020304" charset="0"/>
              </a:rPr>
              <a:t>ElectricPe: Business Analysis &amp; Recommendations</a:t>
            </a:r>
            <a:endParaRPr lang="en-US" sz="4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Times New Roman" panose="02020603050405020304" charset="0"/>
                <a:ea typeface="Montserrat" pitchFamily="34" charset="-122"/>
                <a:cs typeface="Times New Roman" panose="02020603050405020304" charset="0"/>
              </a:rPr>
              <a:t>Transforming data into actionable strategies to accelerate growth, </a:t>
            </a:r>
            <a:r>
              <a:rPr lang="en-US" sz="1750" dirty="0">
                <a:solidFill>
                  <a:srgbClr val="E5DCE6"/>
                </a:solidFill>
                <a:latin typeface="Times New Roman" panose="02020603050405020304" charset="0"/>
                <a:ea typeface="Montserrat" pitchFamily="34" charset="-122"/>
                <a:cs typeface="Times New Roman" panose="02020603050405020304" charset="0"/>
              </a:rPr>
              <a:t>optimize operations, and enhance customer experience across the EV ecosystem.</a:t>
            </a:r>
            <a:endParaRPr lang="en-US" sz="17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9540" y="7644130"/>
            <a:ext cx="1724025" cy="5429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820" y="666393"/>
            <a:ext cx="10272236" cy="522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F0FCFF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Operations Health Check: Key Insights &amp; Bottlenecks</a:t>
            </a:r>
            <a:endParaRPr lang="en-US" sz="3250" b="1" dirty="0">
              <a:solidFill>
                <a:srgbClr val="F0FCFF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57820" y="1564362"/>
            <a:ext cx="13314759" cy="300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Our analysis reveals strong lead conversion performance paired with critical service delivery and customer satisfaction challenges that require immediate attention.</a:t>
            </a:r>
            <a:endParaRPr lang="en-US" sz="145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657820" y="2076569"/>
            <a:ext cx="4312920" cy="1697474"/>
          </a:xfrm>
          <a:prstGeom prst="roundRect">
            <a:avLst>
              <a:gd name="adj" fmla="val 6464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4960" y="2076569"/>
            <a:ext cx="91440" cy="1697474"/>
          </a:xfrm>
          <a:prstGeom prst="roundRect">
            <a:avLst>
              <a:gd name="adj" fmla="val 308358"/>
            </a:avLst>
          </a:prstGeom>
          <a:solidFill>
            <a:srgbClr val="16FFBB"/>
          </a:solidFill>
        </p:spPr>
      </p:sp>
      <p:sp>
        <p:nvSpPr>
          <p:cNvPr id="6" name="Text 4"/>
          <p:cNvSpPr/>
          <p:nvPr/>
        </p:nvSpPr>
        <p:spPr>
          <a:xfrm>
            <a:off x="937141" y="2287310"/>
            <a:ext cx="2088594" cy="2609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Strong Conversion</a:t>
            </a:r>
            <a:endParaRPr lang="en-US" sz="1600" b="1" dirty="0">
              <a:solidFill>
                <a:srgbClr val="E0E4E6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37141" y="2661047"/>
            <a:ext cx="3822859" cy="9022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72–76%</a:t>
            </a: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 lead conversion across all stores demonstrates excellent top-funnel performance</a:t>
            </a:r>
            <a:endParaRPr lang="en-US" sz="1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158621" y="2076569"/>
            <a:ext cx="4313039" cy="1697474"/>
          </a:xfrm>
          <a:prstGeom prst="roundRect">
            <a:avLst>
              <a:gd name="adj" fmla="val 6464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35761" y="2076569"/>
            <a:ext cx="91440" cy="1697474"/>
          </a:xfrm>
          <a:prstGeom prst="roundRect">
            <a:avLst>
              <a:gd name="adj" fmla="val 308358"/>
            </a:avLst>
          </a:prstGeom>
          <a:solidFill>
            <a:srgbClr val="29DDDA"/>
          </a:solidFill>
        </p:spPr>
      </p:sp>
      <p:sp>
        <p:nvSpPr>
          <p:cNvPr id="10" name="Text 8"/>
          <p:cNvSpPr/>
          <p:nvPr/>
        </p:nvSpPr>
        <p:spPr>
          <a:xfrm>
            <a:off x="5437942" y="2287310"/>
            <a:ext cx="2088594" cy="2609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Delivery Delays</a:t>
            </a:r>
            <a:endParaRPr lang="en-US" sz="1600" b="1" dirty="0">
              <a:solidFill>
                <a:srgbClr val="E0E4E6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437942" y="2661047"/>
            <a:ext cx="3822978" cy="6015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3.6 days</a:t>
            </a: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 average TAT with Mumbai showing higher delays indicates operational inefficiency</a:t>
            </a:r>
            <a:endParaRPr lang="en-US" sz="1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9659541" y="2076569"/>
            <a:ext cx="4312920" cy="1697474"/>
          </a:xfrm>
          <a:prstGeom prst="roundRect">
            <a:avLst>
              <a:gd name="adj" fmla="val 6464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36681" y="2076569"/>
            <a:ext cx="91440" cy="1697474"/>
          </a:xfrm>
          <a:prstGeom prst="roundRect">
            <a:avLst>
              <a:gd name="adj" fmla="val 308358"/>
            </a:avLst>
          </a:prstGeom>
          <a:solidFill>
            <a:srgbClr val="37A7E7"/>
          </a:solidFill>
        </p:spPr>
      </p:sp>
      <p:sp>
        <p:nvSpPr>
          <p:cNvPr id="14" name="Text 12"/>
          <p:cNvSpPr/>
          <p:nvPr/>
        </p:nvSpPr>
        <p:spPr>
          <a:xfrm>
            <a:off x="9938861" y="2287310"/>
            <a:ext cx="2088594" cy="2609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Cold Lead Problem</a:t>
            </a:r>
            <a:endParaRPr lang="en-US" sz="1600" b="1" dirty="0">
              <a:solidFill>
                <a:srgbClr val="E0E4E6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9938861" y="2661047"/>
            <a:ext cx="3822859" cy="6015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50%</a:t>
            </a: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 of leads marked as 'Cold' reveals large drop-offs after initial contact</a:t>
            </a:r>
            <a:endParaRPr lang="en-US" sz="1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657820" y="4055983"/>
            <a:ext cx="5419963" cy="4176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F0FCFF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Critical Customer Satisfaction Gap</a:t>
            </a:r>
            <a:endParaRPr lang="en-US" sz="2600" b="1" dirty="0">
              <a:solidFill>
                <a:srgbClr val="F0FCFF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657820" y="4943475"/>
            <a:ext cx="2088594" cy="2609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F0FCFF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NPS Crisis</a:t>
            </a:r>
            <a:endParaRPr lang="en-US" sz="1600" b="1" dirty="0">
              <a:solidFill>
                <a:srgbClr val="F0FCFF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657820" y="5392341"/>
            <a:ext cx="6428065" cy="6015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Overall Net Promoter Score sits at </a:t>
            </a:r>
            <a:r>
              <a:rPr lang="en-US" sz="1450" b="1" dirty="0">
                <a:solidFill>
                  <a:srgbClr val="FF4444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–66%</a:t>
            </a: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, indicating severe customer dissatisfaction that threatens brand reputation and repeat business.</a:t>
            </a:r>
            <a:endParaRPr lang="en-US" sz="1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657820" y="6162913"/>
            <a:ext cx="6428065" cy="300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70%+ of ratings fall between 0–4</a:t>
            </a:r>
            <a:endParaRPr lang="en-US" sz="145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657820" y="6529387"/>
            <a:ext cx="6428065" cy="300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Only 10% promoters vs 76% detractors</a:t>
            </a:r>
            <a:endParaRPr lang="en-US" sz="145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657820" y="6895862"/>
            <a:ext cx="6428065" cy="300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Service follow-ups inconsistently recorded</a:t>
            </a:r>
            <a:endParaRPr lang="en-US" sz="145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552134" y="4943475"/>
            <a:ext cx="2088594" cy="2609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F0FCFF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Hidden Drop-offs</a:t>
            </a:r>
            <a:endParaRPr lang="en-US" sz="1600" b="1" dirty="0">
              <a:solidFill>
                <a:srgbClr val="F0FCFF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7552134" y="5392341"/>
            <a:ext cx="6428065" cy="9022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While cancellation rate shows </a:t>
            </a:r>
            <a:r>
              <a:rPr lang="en-US" sz="1450" b="1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0%</a:t>
            </a: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, the high "Cold" status reveals customers are dropping off before booking — meaning we're losing opportunities without proper tracking.</a:t>
            </a:r>
            <a:endParaRPr lang="en-US" sz="1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7552134" y="6463665"/>
            <a:ext cx="6428065" cy="300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Cancellations logged as "Other/Changed Mind"</a:t>
            </a:r>
            <a:endParaRPr lang="en-US" sz="145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7552134" y="6830139"/>
            <a:ext cx="6428065" cy="300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No structured root-cause analysis</a:t>
            </a:r>
            <a:endParaRPr lang="en-US" sz="145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552134" y="7196614"/>
            <a:ext cx="6428065" cy="300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Missing follow-up data for many customers</a:t>
            </a:r>
            <a:endParaRPr lang="en-US" sz="145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16205" y="7690485"/>
            <a:ext cx="1724025" cy="5429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0771" y="355878"/>
            <a:ext cx="5467707" cy="3577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0FCFF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Action Plan: Turning Insights Into Results</a:t>
            </a:r>
            <a:endParaRPr lang="en-US" sz="2250" b="1" dirty="0">
              <a:solidFill>
                <a:srgbClr val="F0FCFF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50771" y="971193"/>
            <a:ext cx="13728859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Strategic interventions across five focus areas will drive measurable improvements in conversion, delivery speed, and customer satisfaction.</a:t>
            </a:r>
            <a:endParaRPr lang="en-US" sz="100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9110" y="1326237"/>
            <a:ext cx="193119" cy="193119"/>
          </a:xfrm>
          <a:prstGeom prst="rect">
            <a:avLst/>
          </a:prstGeom>
        </p:spPr>
      </p:pic>
      <p:sp>
        <p:nvSpPr>
          <p:cNvPr id="5" name="Text 2"/>
          <p:cNvSpPr/>
          <p:nvPr>
            <p:custDataLst>
              <p:tags r:id="rId4"/>
            </p:custDataLst>
          </p:nvPr>
        </p:nvSpPr>
        <p:spPr>
          <a:xfrm>
            <a:off x="869275" y="1322189"/>
            <a:ext cx="1431131" cy="1788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Activate Cold Leads</a:t>
            </a:r>
            <a:endParaRPr lang="en-US" sz="1100" b="1" dirty="0">
              <a:solidFill>
                <a:srgbClr val="E0E4E6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6" name="Text 3"/>
          <p:cNvSpPr/>
          <p:nvPr>
            <p:custDataLst>
              <p:tags r:id="rId5"/>
            </p:custDataLst>
          </p:nvPr>
        </p:nvSpPr>
        <p:spPr>
          <a:xfrm>
            <a:off x="869275" y="1578293"/>
            <a:ext cx="13310354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Deploy automated follow-up workflow using SMS, calls, and WhatsApp to re-engage dormant leads</a:t>
            </a:r>
            <a:endParaRPr lang="en-US" sz="100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7" name="Text 4"/>
          <p:cNvSpPr/>
          <p:nvPr>
            <p:custDataLst>
              <p:tags r:id="rId6"/>
            </p:custDataLst>
          </p:nvPr>
        </p:nvSpPr>
        <p:spPr>
          <a:xfrm>
            <a:off x="869275" y="1861661"/>
            <a:ext cx="13310354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16FFBB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Impact:</a:t>
            </a: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 +10–15% conversion increase</a:t>
            </a:r>
            <a:endParaRPr lang="en-US" sz="1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9110" y="2329339"/>
            <a:ext cx="193119" cy="193119"/>
          </a:xfrm>
          <a:prstGeom prst="rect">
            <a:avLst/>
          </a:prstGeom>
        </p:spPr>
      </p:pic>
      <p:sp>
        <p:nvSpPr>
          <p:cNvPr id="9" name="Text 5"/>
          <p:cNvSpPr/>
          <p:nvPr>
            <p:custDataLst>
              <p:tags r:id="rId9"/>
            </p:custDataLst>
          </p:nvPr>
        </p:nvSpPr>
        <p:spPr>
          <a:xfrm>
            <a:off x="869275" y="2325291"/>
            <a:ext cx="1431131" cy="1788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Standardize Delivery</a:t>
            </a:r>
            <a:endParaRPr lang="en-US" sz="1100" b="1" dirty="0">
              <a:solidFill>
                <a:srgbClr val="E0E4E6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10" name="Text 6"/>
          <p:cNvSpPr/>
          <p:nvPr>
            <p:custDataLst>
              <p:tags r:id="rId10"/>
            </p:custDataLst>
          </p:nvPr>
        </p:nvSpPr>
        <p:spPr>
          <a:xfrm>
            <a:off x="869275" y="2581394"/>
            <a:ext cx="13310354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Implement store-specific SLAs with real-time tracking dashboards to eliminate delivery inconsistencies</a:t>
            </a:r>
            <a:endParaRPr lang="en-US" sz="100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11" name="Text 7"/>
          <p:cNvSpPr/>
          <p:nvPr>
            <p:custDataLst>
              <p:tags r:id="rId11"/>
            </p:custDataLst>
          </p:nvPr>
        </p:nvSpPr>
        <p:spPr>
          <a:xfrm>
            <a:off x="869275" y="2864763"/>
            <a:ext cx="13310354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16FFBB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Impact:</a:t>
            </a: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 Reduce TAT from 3.6 to &lt;3 days</a:t>
            </a:r>
            <a:endParaRPr lang="en-US" sz="1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2" name="Image 2" descr="preencoded.png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9110" y="3332440"/>
            <a:ext cx="193119" cy="193119"/>
          </a:xfrm>
          <a:prstGeom prst="rect">
            <a:avLst/>
          </a:prstGeom>
        </p:spPr>
      </p:pic>
      <p:sp>
        <p:nvSpPr>
          <p:cNvPr id="13" name="Text 8"/>
          <p:cNvSpPr/>
          <p:nvPr>
            <p:custDataLst>
              <p:tags r:id="rId14"/>
            </p:custDataLst>
          </p:nvPr>
        </p:nvSpPr>
        <p:spPr>
          <a:xfrm>
            <a:off x="869275" y="3328392"/>
            <a:ext cx="1431131" cy="1788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Enforce Follow-ups</a:t>
            </a:r>
            <a:endParaRPr lang="en-US" sz="1100" b="1" dirty="0">
              <a:solidFill>
                <a:srgbClr val="E0E4E6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14" name="Text 9"/>
          <p:cNvSpPr/>
          <p:nvPr>
            <p:custDataLst>
              <p:tags r:id="rId15"/>
            </p:custDataLst>
          </p:nvPr>
        </p:nvSpPr>
        <p:spPr>
          <a:xfrm>
            <a:off x="869275" y="3584496"/>
            <a:ext cx="13310354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Require mandatory service follow-up entry within 48 hours post-delivery for every customer</a:t>
            </a:r>
            <a:endParaRPr lang="en-US" sz="100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15" name="Text 10"/>
          <p:cNvSpPr/>
          <p:nvPr>
            <p:custDataLst>
              <p:tags r:id="rId16"/>
            </p:custDataLst>
          </p:nvPr>
        </p:nvSpPr>
        <p:spPr>
          <a:xfrm>
            <a:off x="869275" y="3867864"/>
            <a:ext cx="13310354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16FFBB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Impact:</a:t>
            </a: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 Higher trust and repeat purchase rates</a:t>
            </a:r>
            <a:endParaRPr lang="en-US" sz="1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6" name="Image 3" descr="preencoded.png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99110" y="4335542"/>
            <a:ext cx="193119" cy="193119"/>
          </a:xfrm>
          <a:prstGeom prst="rect">
            <a:avLst/>
          </a:prstGeom>
        </p:spPr>
      </p:pic>
      <p:sp>
        <p:nvSpPr>
          <p:cNvPr id="17" name="Text 11"/>
          <p:cNvSpPr/>
          <p:nvPr>
            <p:custDataLst>
              <p:tags r:id="rId19"/>
            </p:custDataLst>
          </p:nvPr>
        </p:nvSpPr>
        <p:spPr>
          <a:xfrm>
            <a:off x="869275" y="4331494"/>
            <a:ext cx="1431131" cy="1788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Track Cancellations</a:t>
            </a:r>
            <a:endParaRPr lang="en-US" sz="1100" b="1" dirty="0">
              <a:solidFill>
                <a:srgbClr val="E0E4E6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18" name="Text 12"/>
          <p:cNvSpPr/>
          <p:nvPr>
            <p:custDataLst>
              <p:tags r:id="rId20"/>
            </p:custDataLst>
          </p:nvPr>
        </p:nvSpPr>
        <p:spPr>
          <a:xfrm>
            <a:off x="869275" y="4587597"/>
            <a:ext cx="13310354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Replace free-text cancellation reasons with structured dropdown menu for data-driven insights</a:t>
            </a:r>
            <a:endParaRPr lang="en-US" sz="100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19" name="Text 13"/>
          <p:cNvSpPr/>
          <p:nvPr>
            <p:custDataLst>
              <p:tags r:id="rId21"/>
            </p:custDataLst>
          </p:nvPr>
        </p:nvSpPr>
        <p:spPr>
          <a:xfrm>
            <a:off x="869275" y="4870966"/>
            <a:ext cx="13310354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16FFBB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Impact:</a:t>
            </a: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 Identify root causes and reduce drop-offs</a:t>
            </a:r>
            <a:endParaRPr lang="en-US" sz="1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" name="Image 4" descr="preencoded.png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9110" y="5338643"/>
            <a:ext cx="193119" cy="193119"/>
          </a:xfrm>
          <a:prstGeom prst="rect">
            <a:avLst/>
          </a:prstGeom>
        </p:spPr>
      </p:pic>
      <p:sp>
        <p:nvSpPr>
          <p:cNvPr id="21" name="Text 14"/>
          <p:cNvSpPr/>
          <p:nvPr>
            <p:custDataLst>
              <p:tags r:id="rId23"/>
            </p:custDataLst>
          </p:nvPr>
        </p:nvSpPr>
        <p:spPr>
          <a:xfrm>
            <a:off x="869275" y="5334595"/>
            <a:ext cx="1431131" cy="1788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Close the Loop</a:t>
            </a:r>
            <a:endParaRPr lang="en-US" sz="1100" b="1" dirty="0">
              <a:solidFill>
                <a:srgbClr val="E0E4E6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22" name="Text 15"/>
          <p:cNvSpPr/>
          <p:nvPr>
            <p:custDataLst>
              <p:tags r:id="rId24"/>
            </p:custDataLst>
          </p:nvPr>
        </p:nvSpPr>
        <p:spPr>
          <a:xfrm>
            <a:off x="869275" y="5590699"/>
            <a:ext cx="13310354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Launch post-delivery feedback system with dedicated instant resolution team for concerns</a:t>
            </a:r>
            <a:endParaRPr lang="en-US" sz="100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23" name="Text 16"/>
          <p:cNvSpPr/>
          <p:nvPr>
            <p:custDataLst>
              <p:tags r:id="rId25"/>
            </p:custDataLst>
          </p:nvPr>
        </p:nvSpPr>
        <p:spPr>
          <a:xfrm>
            <a:off x="869275" y="5874067"/>
            <a:ext cx="13310354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16FFBB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Impact:</a:t>
            </a: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 Improve NPS from –66% to ≥ –30% within one quarter</a:t>
            </a:r>
            <a:endParaRPr lang="en-US" sz="1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4" name="Text 17"/>
          <p:cNvSpPr/>
          <p:nvPr/>
        </p:nvSpPr>
        <p:spPr>
          <a:xfrm>
            <a:off x="450771" y="6273284"/>
            <a:ext cx="3176945" cy="2861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0FCFF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Expected Business Outcomes</a:t>
            </a:r>
            <a:endParaRPr lang="en-US" sz="1800" b="1" dirty="0">
              <a:solidFill>
                <a:srgbClr val="F0FCFF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25" name="Shape 18"/>
          <p:cNvSpPr/>
          <p:nvPr/>
        </p:nvSpPr>
        <p:spPr>
          <a:xfrm>
            <a:off x="450771" y="6945630"/>
            <a:ext cx="4490442" cy="928092"/>
          </a:xfrm>
          <a:prstGeom prst="roundRect">
            <a:avLst>
              <a:gd name="adj" fmla="val 7882"/>
            </a:avLst>
          </a:prstGeom>
          <a:solidFill>
            <a:srgbClr val="0A081B">
              <a:alpha val="75000"/>
            </a:srgbClr>
          </a:solidFill>
        </p:spPr>
      </p:sp>
      <p:sp>
        <p:nvSpPr>
          <p:cNvPr id="26" name="Shape 19"/>
          <p:cNvSpPr/>
          <p:nvPr/>
        </p:nvSpPr>
        <p:spPr>
          <a:xfrm>
            <a:off x="450771" y="6930390"/>
            <a:ext cx="4490442" cy="60960"/>
          </a:xfrm>
          <a:prstGeom prst="roundRect">
            <a:avLst>
              <a:gd name="adj" fmla="val 316956"/>
            </a:avLst>
          </a:prstGeom>
          <a:solidFill>
            <a:srgbClr val="16FFBB"/>
          </a:solidFill>
        </p:spPr>
      </p:sp>
      <p:sp>
        <p:nvSpPr>
          <p:cNvPr id="27" name="Shape 20"/>
          <p:cNvSpPr/>
          <p:nvPr/>
        </p:nvSpPr>
        <p:spPr>
          <a:xfrm>
            <a:off x="2502753" y="6752511"/>
            <a:ext cx="386358" cy="386358"/>
          </a:xfrm>
          <a:prstGeom prst="roundRect">
            <a:avLst>
              <a:gd name="adj" fmla="val 236672"/>
            </a:avLst>
          </a:prstGeom>
          <a:solidFill>
            <a:srgbClr val="16FFBB"/>
          </a:solidFill>
        </p:spPr>
      </p:sp>
      <p:sp>
        <p:nvSpPr>
          <p:cNvPr id="28" name="Text 21"/>
          <p:cNvSpPr/>
          <p:nvPr/>
        </p:nvSpPr>
        <p:spPr>
          <a:xfrm>
            <a:off x="2618601" y="6849070"/>
            <a:ext cx="154543" cy="1931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1</a:t>
            </a:r>
            <a:endParaRPr lang="en-US" sz="1200" b="1" dirty="0">
              <a:solidFill>
                <a:srgbClr val="000000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29" name="Text 22"/>
          <p:cNvSpPr/>
          <p:nvPr/>
        </p:nvSpPr>
        <p:spPr>
          <a:xfrm>
            <a:off x="594717" y="7267575"/>
            <a:ext cx="1431131" cy="1788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Conversion Lift</a:t>
            </a:r>
            <a:endParaRPr lang="en-US" sz="1100" b="1" dirty="0">
              <a:solidFill>
                <a:srgbClr val="E0E4E6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30" name="Text 23"/>
          <p:cNvSpPr/>
          <p:nvPr/>
        </p:nvSpPr>
        <p:spPr>
          <a:xfrm>
            <a:off x="594717" y="7523678"/>
            <a:ext cx="4202549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Better funnel efficiency through cold lead nurturing</a:t>
            </a:r>
            <a:endParaRPr lang="en-US" sz="100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31" name="Shape 24"/>
          <p:cNvSpPr/>
          <p:nvPr/>
        </p:nvSpPr>
        <p:spPr>
          <a:xfrm>
            <a:off x="5069919" y="6945630"/>
            <a:ext cx="4490442" cy="928092"/>
          </a:xfrm>
          <a:prstGeom prst="roundRect">
            <a:avLst>
              <a:gd name="adj" fmla="val 7882"/>
            </a:avLst>
          </a:prstGeom>
          <a:solidFill>
            <a:srgbClr val="0A081B">
              <a:alpha val="75000"/>
            </a:srgbClr>
          </a:solidFill>
        </p:spPr>
      </p:sp>
      <p:sp>
        <p:nvSpPr>
          <p:cNvPr id="32" name="Shape 25"/>
          <p:cNvSpPr/>
          <p:nvPr/>
        </p:nvSpPr>
        <p:spPr>
          <a:xfrm>
            <a:off x="5069919" y="6930390"/>
            <a:ext cx="4490442" cy="60960"/>
          </a:xfrm>
          <a:prstGeom prst="roundRect">
            <a:avLst>
              <a:gd name="adj" fmla="val 316956"/>
            </a:avLst>
          </a:prstGeom>
          <a:solidFill>
            <a:srgbClr val="29DDDA"/>
          </a:solidFill>
        </p:spPr>
      </p:sp>
      <p:sp>
        <p:nvSpPr>
          <p:cNvPr id="33" name="Shape 26"/>
          <p:cNvSpPr/>
          <p:nvPr/>
        </p:nvSpPr>
        <p:spPr>
          <a:xfrm>
            <a:off x="7121902" y="6752511"/>
            <a:ext cx="386358" cy="386358"/>
          </a:xfrm>
          <a:prstGeom prst="roundRect">
            <a:avLst>
              <a:gd name="adj" fmla="val 236672"/>
            </a:avLst>
          </a:prstGeom>
          <a:solidFill>
            <a:srgbClr val="16FFBB"/>
          </a:solidFill>
        </p:spPr>
      </p:sp>
      <p:sp>
        <p:nvSpPr>
          <p:cNvPr id="34" name="Text 27"/>
          <p:cNvSpPr/>
          <p:nvPr/>
        </p:nvSpPr>
        <p:spPr>
          <a:xfrm>
            <a:off x="7237750" y="6849070"/>
            <a:ext cx="154543" cy="1931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2</a:t>
            </a:r>
            <a:endParaRPr lang="en-US" sz="1200" b="1" dirty="0">
              <a:solidFill>
                <a:srgbClr val="000000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35" name="Text 28"/>
          <p:cNvSpPr/>
          <p:nvPr/>
        </p:nvSpPr>
        <p:spPr>
          <a:xfrm>
            <a:off x="5213866" y="7267575"/>
            <a:ext cx="1431131" cy="1788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Days TAT</a:t>
            </a:r>
            <a:endParaRPr lang="en-US" sz="1100" b="1" dirty="0">
              <a:solidFill>
                <a:srgbClr val="E0E4E6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36" name="Text 29"/>
          <p:cNvSpPr/>
          <p:nvPr/>
        </p:nvSpPr>
        <p:spPr>
          <a:xfrm>
            <a:off x="5213866" y="7523678"/>
            <a:ext cx="4202549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Faster delivery through standardized processes</a:t>
            </a:r>
            <a:endParaRPr lang="en-US" sz="100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sp>
        <p:nvSpPr>
          <p:cNvPr id="37" name="Shape 30"/>
          <p:cNvSpPr/>
          <p:nvPr/>
        </p:nvSpPr>
        <p:spPr>
          <a:xfrm>
            <a:off x="9689068" y="6945630"/>
            <a:ext cx="4490561" cy="928092"/>
          </a:xfrm>
          <a:prstGeom prst="roundRect">
            <a:avLst>
              <a:gd name="adj" fmla="val 7882"/>
            </a:avLst>
          </a:prstGeom>
          <a:solidFill>
            <a:srgbClr val="0A081B">
              <a:alpha val="75000"/>
            </a:srgbClr>
          </a:solidFill>
        </p:spPr>
      </p:sp>
      <p:sp>
        <p:nvSpPr>
          <p:cNvPr id="38" name="Shape 31"/>
          <p:cNvSpPr/>
          <p:nvPr/>
        </p:nvSpPr>
        <p:spPr>
          <a:xfrm>
            <a:off x="9689068" y="6930390"/>
            <a:ext cx="4490561" cy="60960"/>
          </a:xfrm>
          <a:prstGeom prst="roundRect">
            <a:avLst>
              <a:gd name="adj" fmla="val 316956"/>
            </a:avLst>
          </a:prstGeom>
          <a:solidFill>
            <a:srgbClr val="37A7E7"/>
          </a:solidFill>
        </p:spPr>
      </p:sp>
      <p:sp>
        <p:nvSpPr>
          <p:cNvPr id="39" name="Shape 32"/>
          <p:cNvSpPr/>
          <p:nvPr/>
        </p:nvSpPr>
        <p:spPr>
          <a:xfrm>
            <a:off x="11741170" y="6752511"/>
            <a:ext cx="386358" cy="386358"/>
          </a:xfrm>
          <a:prstGeom prst="roundRect">
            <a:avLst>
              <a:gd name="adj" fmla="val 236672"/>
            </a:avLst>
          </a:prstGeom>
          <a:solidFill>
            <a:srgbClr val="16FFBB"/>
          </a:solidFill>
        </p:spPr>
      </p:sp>
      <p:sp>
        <p:nvSpPr>
          <p:cNvPr id="40" name="Text 33"/>
          <p:cNvSpPr/>
          <p:nvPr/>
        </p:nvSpPr>
        <p:spPr>
          <a:xfrm>
            <a:off x="11857018" y="6849070"/>
            <a:ext cx="154543" cy="1931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3</a:t>
            </a:r>
            <a:endParaRPr lang="en-US" sz="1200" b="1" dirty="0">
              <a:solidFill>
                <a:srgbClr val="000000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41" name="Text 34"/>
          <p:cNvSpPr/>
          <p:nvPr/>
        </p:nvSpPr>
        <p:spPr>
          <a:xfrm>
            <a:off x="9833015" y="7267575"/>
            <a:ext cx="1431131" cy="1788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E0E4E6"/>
                </a:solidFill>
                <a:latin typeface="Times New Roman" panose="02020603050405020304" charset="0"/>
                <a:ea typeface="Spline Sans Bold" pitchFamily="34" charset="-122"/>
                <a:cs typeface="Times New Roman" panose="02020603050405020304" charset="0"/>
              </a:rPr>
              <a:t>NPS Improvement</a:t>
            </a:r>
            <a:endParaRPr lang="en-US" sz="1100" b="1" dirty="0">
              <a:solidFill>
                <a:srgbClr val="E0E4E6"/>
              </a:solidFill>
              <a:latin typeface="Times New Roman" panose="02020603050405020304" charset="0"/>
              <a:ea typeface="Spline Sans Bold" pitchFamily="34" charset="-122"/>
              <a:cs typeface="Times New Roman" panose="02020603050405020304" charset="0"/>
            </a:endParaRPr>
          </a:p>
        </p:txBody>
      </p:sp>
      <p:sp>
        <p:nvSpPr>
          <p:cNvPr id="42" name="Text 35"/>
          <p:cNvSpPr/>
          <p:nvPr/>
        </p:nvSpPr>
        <p:spPr>
          <a:xfrm>
            <a:off x="9833015" y="7523678"/>
            <a:ext cx="4202668" cy="2060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0E4E6"/>
                </a:solidFill>
                <a:latin typeface="Times New Roman" panose="02020603050405020304" charset="0"/>
                <a:ea typeface="Barlow" panose="00000800000000000000" pitchFamily="34" charset="-122"/>
                <a:cs typeface="Times New Roman" panose="02020603050405020304" charset="0"/>
              </a:rPr>
              <a:t>From –66% to ≥ –30% in 90 days</a:t>
            </a:r>
            <a:endParaRPr lang="en-US" sz="1000" dirty="0">
              <a:solidFill>
                <a:srgbClr val="E0E4E6"/>
              </a:solidFill>
              <a:latin typeface="Times New Roman" panose="02020603050405020304" charset="0"/>
              <a:ea typeface="Barlow" panose="00000800000000000000" pitchFamily="34" charset="-122"/>
              <a:cs typeface="Times New Roman" panose="02020603050405020304" charset="0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2829540" y="7686675"/>
            <a:ext cx="1724025" cy="54292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10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11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12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13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14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15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16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17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18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19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2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20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3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4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5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6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7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8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ags/tag9.xml><?xml version="1.0" encoding="utf-8"?>
<p:tagLst xmlns:p="http://schemas.openxmlformats.org/presentationml/2006/main">
  <p:tag name="KSO_WM_DIAGRAM_VIRTUALLY_FRAME" val="{&quot;height&quot;:374.6437007874015,&quot;left&quot;:39.3,&quot;top&quot;:104.10937007874016,&quot;width&quot;:1077.2062204724411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2456</Words>
  <Application>WPS Presentation</Application>
  <PresentationFormat>On-screen Show (16:9)</PresentationFormat>
  <Paragraphs>96</Paragraphs>
  <Slides>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5" baseType="lpstr">
      <vt:lpstr>Arial</vt:lpstr>
      <vt:lpstr>SimSun</vt:lpstr>
      <vt:lpstr>Wingdings</vt:lpstr>
      <vt:lpstr>Times New Roman</vt:lpstr>
      <vt:lpstr>Bricolage Grotesque Extra Bold</vt:lpstr>
      <vt:lpstr>Montserrat</vt:lpstr>
      <vt:lpstr>Spline Sans Bold</vt:lpstr>
      <vt:lpstr>Barlow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Ayush Shrivastava</cp:lastModifiedBy>
  <cp:revision>3</cp:revision>
  <dcterms:created xsi:type="dcterms:W3CDTF">2025-11-02T20:24:00Z</dcterms:created>
  <dcterms:modified xsi:type="dcterms:W3CDTF">2025-11-02T20:30:54Z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4B56A2FBD95E4C639E3C7D4B673E2952_13</vt:lpwstr>
  </property>
  <property fmtid="{D5CDD505-2E9C-101B-9397-08002B2CF9AE}" pid="3" name="KSOProductBuildVer">
    <vt:lpwstr>1033-12.2.0.23131</vt:lpwstr>
  </property>
</Properties>
</file>